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1dc1384d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1dc1384d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1dc1384d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1dc1384d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1dc1384d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1dc1384d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dc1384d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dc1384d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1dc1384d1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1dc1384d1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1dc1384d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1dc1384d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1dc1384d1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1dc1384d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dc1384d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dc1384d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1dc1384d1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1dc1384d1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d0223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d0223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dc1384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dc1384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4d0223e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4d0223e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d0223e6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4d0223e6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0223e6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0223e6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4d0223e6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4d0223e6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1dc1384d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1dc1384d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0223e6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0223e6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dc1384d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dc1384d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dc1384d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dc1384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dc1384d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dc1384d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1dc1384d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1dc1384d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dc1384d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1dc1384d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dc1384d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dc1384d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dc1384d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dc1384d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-ucm.es/" TargetMode="External"/><Relationship Id="rId4" Type="http://schemas.openxmlformats.org/officeDocument/2006/relationships/image" Target="../media/image6.png"/><Relationship Id="rId10" Type="http://schemas.openxmlformats.org/officeDocument/2006/relationships/image" Target="../media/image4.jpg"/><Relationship Id="rId9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39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xapi.e-ucm.es/vocab/seriousgames" TargetMode="External"/><Relationship Id="rId4" Type="http://schemas.openxmlformats.org/officeDocument/2006/relationships/hyperlink" Target="https://xapi.e-ucm.es/vocab/seriousgam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pubman.e-ucm.es/drafts/e-UCM_draft_297.pdf" TargetMode="External"/><Relationship Id="rId4" Type="http://schemas.openxmlformats.org/officeDocument/2006/relationships/hyperlink" Target="http://pubman.e-ucm.es/drafts/e-UCM_draft_297.pdf" TargetMode="External"/><Relationship Id="rId11" Type="http://schemas.openxmlformats.org/officeDocument/2006/relationships/hyperlink" Target="http://doi.org/10.1007/978-3-319-17727-4_21-1" TargetMode="External"/><Relationship Id="rId10" Type="http://schemas.openxmlformats.org/officeDocument/2006/relationships/hyperlink" Target="http://pubman.e-ucm.es/drafts/e-UCM_draft_293.pdf" TargetMode="External"/><Relationship Id="rId12" Type="http://schemas.openxmlformats.org/officeDocument/2006/relationships/hyperlink" Target="https://github.com/e-ucm/uAdventure" TargetMode="External"/><Relationship Id="rId9" Type="http://schemas.openxmlformats.org/officeDocument/2006/relationships/hyperlink" Target="http://pubman.e-ucm.es/drafts/e-UCM_draft_293.pdf" TargetMode="External"/><Relationship Id="rId5" Type="http://schemas.openxmlformats.org/officeDocument/2006/relationships/hyperlink" Target="http://dx.doi.org/10.1016/j.csi.2016.09.014" TargetMode="External"/><Relationship Id="rId6" Type="http://schemas.openxmlformats.org/officeDocument/2006/relationships/hyperlink" Target="https://xapi.e-ucm.es/vocab/seriousgames" TargetMode="External"/><Relationship Id="rId7" Type="http://schemas.openxmlformats.org/officeDocument/2006/relationships/hyperlink" Target="https://github.com/e-ucm/rage-analytics/wiki/xAPI-SG-Profile" TargetMode="External"/><Relationship Id="rId8" Type="http://schemas.openxmlformats.org/officeDocument/2006/relationships/hyperlink" Target="https://adlnet.gov/news/a-serious-games-profile-for-xapi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9" Type="http://schemas.openxmlformats.org/officeDocument/2006/relationships/image" Target="../media/image4.jpg"/><Relationship Id="rId5" Type="http://schemas.openxmlformats.org/officeDocument/2006/relationships/image" Target="../media/image37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adlnet.github.io/xapi-lab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.jpg"/><Relationship Id="rId6" Type="http://schemas.openxmlformats.org/officeDocument/2006/relationships/hyperlink" Target="https://adlnet.gov/news/a-serious-games-profile-for-xapi" TargetMode="External"/><Relationship Id="rId7" Type="http://schemas.openxmlformats.org/officeDocument/2006/relationships/hyperlink" Target="https://xapi.e-ucm.es/vocab/seriousgames" TargetMode="External"/><Relationship Id="rId8" Type="http://schemas.openxmlformats.org/officeDocument/2006/relationships/hyperlink" Target="https://xapi.e-ucm.es/vocab/seriousgam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7150"/>
            <a:ext cx="8520600" cy="26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Experience API (xAPI) </a:t>
            </a:r>
            <a:br>
              <a:rPr lang="es" sz="4800"/>
            </a:br>
            <a:r>
              <a:rPr lang="es" sz="4800"/>
              <a:t>and Serious Games:</a:t>
            </a:r>
            <a:br>
              <a:rPr lang="es" sz="4800"/>
            </a:br>
            <a:r>
              <a:rPr lang="es" sz="4800"/>
              <a:t>the xAPI-SG Profile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18000"/>
            <a:ext cx="85206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e-UCM Research Group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 u="sng">
                <a:solidFill>
                  <a:schemeClr val="hlink"/>
                </a:solidFill>
                <a:hlinkClick r:id="rId3"/>
              </a:rPr>
              <a:t>www.e-ucm.es</a:t>
            </a:r>
            <a:endParaRPr b="1"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 sz="1400"/>
            </a:br>
            <a:r>
              <a:rPr lang="es" sz="1400">
                <a:solidFill>
                  <a:srgbClr val="000000"/>
                </a:solidFill>
              </a:rPr>
              <a:t>Iván Martínez Ortíz, Baltasar Fernández Manjón, Manuel Freire Morán, Cristina Alonso Fernández, </a:t>
            </a:r>
            <a:br>
              <a:rPr lang="es" sz="1400">
                <a:solidFill>
                  <a:srgbClr val="000000"/>
                </a:solidFill>
              </a:rPr>
            </a:br>
            <a:r>
              <a:rPr lang="es" sz="1400">
                <a:solidFill>
                  <a:srgbClr val="000000"/>
                </a:solidFill>
              </a:rPr>
              <a:t>Iván José Pérez Colado, Antonio Calvo Morata, Víctor Manuel Pérez Colado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descr="Resultado de imagen de e-ucm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200" y="2956025"/>
            <a:ext cx="1485899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085" y="2620350"/>
            <a:ext cx="1324103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87" y="3143200"/>
            <a:ext cx="1833123" cy="4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4925" y="3250950"/>
            <a:ext cx="1400622" cy="40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6675" y="2663200"/>
            <a:ext cx="1097124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inisterio de ciencia innovacion"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925" y="3595700"/>
            <a:ext cx="1964450" cy="51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emadrid" id="62" name="Google Shape;62;p13"/>
          <p:cNvPicPr preferRelativeResize="0"/>
          <p:nvPr/>
        </p:nvPicPr>
        <p:blipFill rotWithShape="1">
          <a:blip r:embed="rId10">
            <a:alphaModFix/>
          </a:blip>
          <a:srcRect b="17468" l="0" r="0" t="19988"/>
          <a:stretch/>
        </p:blipFill>
        <p:spPr>
          <a:xfrm>
            <a:off x="7584925" y="3698050"/>
            <a:ext cx="1400622" cy="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200" y="2223125"/>
            <a:ext cx="4669875" cy="26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xAPI-SG: Alternatives 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355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An </a:t>
            </a:r>
            <a:r>
              <a:rPr b="1" lang="es">
                <a:solidFill>
                  <a:schemeClr val="dk1"/>
                </a:solidFill>
              </a:rPr>
              <a:t>alternative</a:t>
            </a:r>
            <a:r>
              <a:rPr lang="es">
                <a:solidFill>
                  <a:schemeClr val="dk1"/>
                </a:solidFill>
              </a:rPr>
              <a:t> is a decision the player faces in the game, where the player has to choose only one option among several. Options can be unlocked.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Verbs: </a:t>
            </a:r>
            <a:r>
              <a:rPr i="1" lang="es" sz="1600">
                <a:solidFill>
                  <a:srgbClr val="000000"/>
                </a:solidFill>
              </a:rPr>
              <a:t>selected, unlocked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Types: </a:t>
            </a:r>
            <a:r>
              <a:rPr i="1" lang="es" sz="1600">
                <a:solidFill>
                  <a:srgbClr val="000000"/>
                </a:solidFill>
              </a:rPr>
              <a:t>question, menu, dialog, path, arena, alternative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4080175" y="3509950"/>
            <a:ext cx="5481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22"/>
          <p:cNvGrpSpPr/>
          <p:nvPr/>
        </p:nvGrpSpPr>
        <p:grpSpPr>
          <a:xfrm>
            <a:off x="83086" y="3407675"/>
            <a:ext cx="3905534" cy="431700"/>
            <a:chOff x="306049" y="3788675"/>
            <a:chExt cx="3615900" cy="431700"/>
          </a:xfrm>
        </p:grpSpPr>
        <p:sp>
          <p:nvSpPr>
            <p:cNvPr id="156" name="Google Shape;156;p22"/>
            <p:cNvSpPr/>
            <p:nvPr/>
          </p:nvSpPr>
          <p:spPr>
            <a:xfrm>
              <a:off x="306049" y="3788675"/>
              <a:ext cx="3615900" cy="431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FF0000"/>
                  </a:solidFill>
                </a:rPr>
                <a:t>John Smith</a:t>
              </a:r>
              <a:r>
                <a:rPr lang="es" sz="1200"/>
                <a:t>	 </a:t>
              </a:r>
              <a:r>
                <a:rPr lang="es" sz="1200">
                  <a:solidFill>
                    <a:srgbClr val="0000FF"/>
                  </a:solidFill>
                </a:rPr>
                <a:t>selected in</a:t>
              </a:r>
              <a:r>
                <a:rPr lang="es" sz="1200">
                  <a:solidFill>
                    <a:srgbClr val="0000FF"/>
                  </a:solidFill>
                </a:rPr>
                <a:t>   </a:t>
              </a:r>
              <a:r>
                <a:rPr lang="es" sz="1200">
                  <a:solidFill>
                    <a:srgbClr val="38761D"/>
                  </a:solidFill>
                </a:rPr>
                <a:t>Capital of Spain</a:t>
              </a:r>
              <a:r>
                <a:rPr lang="es" sz="1200">
                  <a:solidFill>
                    <a:srgbClr val="38761D"/>
                  </a:solidFill>
                </a:rPr>
                <a:t>             </a:t>
              </a:r>
              <a:endParaRPr sz="1200">
                <a:solidFill>
                  <a:srgbClr val="38761D"/>
                </a:solidFill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3145822" y="3836675"/>
              <a:ext cx="677700" cy="335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B45F06"/>
                  </a:solidFill>
                </a:rPr>
                <a:t>Madrid</a:t>
              </a:r>
              <a:endParaRPr sz="800">
                <a:solidFill>
                  <a:srgbClr val="B45F06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2355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 </a:t>
            </a:r>
            <a:r>
              <a:rPr b="1" lang="es">
                <a:solidFill>
                  <a:schemeClr val="dk1"/>
                </a:solidFill>
              </a:rPr>
              <a:t>GameObject </a:t>
            </a:r>
            <a:r>
              <a:rPr lang="es">
                <a:solidFill>
                  <a:schemeClr val="dk1"/>
                </a:solidFill>
              </a:rPr>
              <a:t>is a game element the player can interact with.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Verbs: </a:t>
            </a:r>
            <a:r>
              <a:rPr i="1" lang="es" sz="1600">
                <a:solidFill>
                  <a:srgbClr val="000000"/>
                </a:solidFill>
              </a:rPr>
              <a:t>interacted, used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Types: </a:t>
            </a:r>
            <a:r>
              <a:rPr i="1" lang="es" sz="1600">
                <a:solidFill>
                  <a:srgbClr val="000000"/>
                </a:solidFill>
              </a:rPr>
              <a:t>enemy, npc, item, gameobject</a:t>
            </a:r>
            <a:endParaRPr i="1" sz="1600">
              <a:solidFill>
                <a:srgbClr val="000000"/>
              </a:solidFill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250" y="2339575"/>
            <a:ext cx="5563750" cy="23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xAPI-SG: GameObjects</a:t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3165775" y="3662350"/>
            <a:ext cx="5481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83100" y="3560075"/>
            <a:ext cx="3006600" cy="43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0000"/>
                </a:solidFill>
              </a:rPr>
              <a:t>John Smith</a:t>
            </a:r>
            <a:r>
              <a:rPr lang="es" sz="1200"/>
              <a:t>	     </a:t>
            </a:r>
            <a:r>
              <a:rPr lang="es" sz="1200">
                <a:solidFill>
                  <a:srgbClr val="0000FF"/>
                </a:solidFill>
              </a:rPr>
              <a:t>used</a:t>
            </a:r>
            <a:r>
              <a:rPr lang="es" sz="1200">
                <a:solidFill>
                  <a:srgbClr val="0000FF"/>
                </a:solidFill>
              </a:rPr>
              <a:t>       </a:t>
            </a:r>
            <a:r>
              <a:rPr lang="es" sz="1200">
                <a:solidFill>
                  <a:srgbClr val="38761D"/>
                </a:solidFill>
              </a:rPr>
              <a:t>Health potion</a:t>
            </a:r>
            <a:r>
              <a:rPr lang="es" sz="1200">
                <a:solidFill>
                  <a:srgbClr val="38761D"/>
                </a:solidFill>
              </a:rPr>
              <a:t>               </a:t>
            </a:r>
            <a:endParaRPr sz="12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 Profile: Extensions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159300" y="771475"/>
            <a:ext cx="8984700" cy="4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i="1" lang="es" sz="1400">
                <a:solidFill>
                  <a:schemeClr val="dk1"/>
                </a:solidFill>
              </a:rPr>
              <a:t>health</a:t>
            </a:r>
            <a:r>
              <a:rPr lang="es" sz="1400">
                <a:solidFill>
                  <a:schemeClr val="dk1"/>
                </a:solidFill>
              </a:rPr>
              <a:t>: Used to represent the remaining health of the player (e.g., number of hearts, energy bar).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i="1" lang="es" sz="1400">
                <a:solidFill>
                  <a:schemeClr val="dk1"/>
                </a:solidFill>
              </a:rPr>
              <a:t>position</a:t>
            </a:r>
            <a:r>
              <a:rPr lang="es" sz="1400">
                <a:solidFill>
                  <a:schemeClr val="dk1"/>
                </a:solidFill>
              </a:rPr>
              <a:t>: Used to represent the current position of the player inside the game world.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i="1" lang="es" sz="1400">
                <a:solidFill>
                  <a:schemeClr val="dk1"/>
                </a:solidFill>
              </a:rPr>
              <a:t>progress</a:t>
            </a:r>
            <a:r>
              <a:rPr lang="es" sz="1400">
                <a:solidFill>
                  <a:schemeClr val="dk1"/>
                </a:solidFill>
              </a:rPr>
              <a:t>: Indicates the progress in a completable.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569600" y="4708975"/>
            <a:ext cx="35226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3"/>
              </a:rPr>
              <a:t>https://xapi.e-ucm.es/vocab/seriousgames</a:t>
            </a:r>
            <a:endParaRPr sz="1200" u="sng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xAPI-SG: Custom interactions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235500" y="923875"/>
            <a:ext cx="8520600" cy="38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The set of verbs and activity types defined in the </a:t>
            </a:r>
            <a:r>
              <a:rPr b="1" lang="es">
                <a:solidFill>
                  <a:srgbClr val="000000"/>
                </a:solidFill>
              </a:rPr>
              <a:t>xAPI-SG</a:t>
            </a:r>
            <a:r>
              <a:rPr lang="es">
                <a:solidFill>
                  <a:srgbClr val="000000"/>
                </a:solidFill>
              </a:rPr>
              <a:t> </a:t>
            </a:r>
            <a:r>
              <a:rPr b="1" lang="es">
                <a:solidFill>
                  <a:srgbClr val="000000"/>
                </a:solidFill>
              </a:rPr>
              <a:t>Profile</a:t>
            </a:r>
            <a:r>
              <a:rPr lang="es">
                <a:solidFill>
                  <a:srgbClr val="000000"/>
                </a:solidFill>
              </a:rPr>
              <a:t> allows to track data from any serious game without any information of the game </a:t>
            </a:r>
            <a:r>
              <a:rPr b="1" lang="es">
                <a:solidFill>
                  <a:srgbClr val="000000"/>
                </a:solidFill>
              </a:rPr>
              <a:t>(game-independent). </a:t>
            </a:r>
            <a:r>
              <a:rPr lang="es">
                <a:solidFill>
                  <a:srgbClr val="000000"/>
                </a:solidFill>
              </a:rPr>
              <a:t>The Profile aims to cover most of the possible interactions </a:t>
            </a:r>
            <a:r>
              <a:rPr lang="es">
                <a:solidFill>
                  <a:srgbClr val="000000"/>
                </a:solidFill>
              </a:rPr>
              <a:t>required</a:t>
            </a:r>
            <a:r>
              <a:rPr lang="es">
                <a:solidFill>
                  <a:srgbClr val="000000"/>
                </a:solidFill>
              </a:rPr>
              <a:t> in the particular context of SGs, so it can be used for most SGs.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However, there may be some </a:t>
            </a:r>
            <a:r>
              <a:rPr lang="es">
                <a:solidFill>
                  <a:srgbClr val="000000"/>
                </a:solidFill>
              </a:rPr>
              <a:t>situations</a:t>
            </a:r>
            <a:r>
              <a:rPr lang="es">
                <a:solidFill>
                  <a:srgbClr val="000000"/>
                </a:solidFill>
              </a:rPr>
              <a:t> where the Profile does not fit the specific requirements or characteristics of the serious game we want to collect data from. For these scenarios, </a:t>
            </a:r>
            <a:r>
              <a:rPr b="1" lang="es">
                <a:solidFill>
                  <a:srgbClr val="000000"/>
                </a:solidFill>
              </a:rPr>
              <a:t>game-dependent </a:t>
            </a:r>
            <a:r>
              <a:rPr lang="es">
                <a:solidFill>
                  <a:srgbClr val="000000"/>
                </a:solidFill>
              </a:rPr>
              <a:t>vocabulary can be defined to complement the xAPI-SG Profile, including new verbs, activity types or extensions, as needed.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For example, if tracking chat logs we could define a new target “</a:t>
            </a:r>
            <a:r>
              <a:rPr i="1" lang="es">
                <a:solidFill>
                  <a:srgbClr val="000000"/>
                </a:solidFill>
              </a:rPr>
              <a:t>chat message</a:t>
            </a:r>
            <a:r>
              <a:rPr lang="es">
                <a:solidFill>
                  <a:srgbClr val="000000"/>
                </a:solidFill>
              </a:rPr>
              <a:t>” with the verb “</a:t>
            </a:r>
            <a:r>
              <a:rPr i="1" lang="es">
                <a:solidFill>
                  <a:srgbClr val="000000"/>
                </a:solidFill>
              </a:rPr>
              <a:t>send”</a:t>
            </a:r>
            <a:r>
              <a:rPr lang="es">
                <a:solidFill>
                  <a:srgbClr val="000000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uAdventure Automatic </a:t>
            </a:r>
            <a:r>
              <a:rPr lang="es"/>
              <a:t>xAPI-SG tracking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975" y="837025"/>
            <a:ext cx="4159675" cy="41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3972225" y="1222875"/>
            <a:ext cx="155700" cy="383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2737425" y="1222875"/>
            <a:ext cx="12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targets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3972225" y="1786375"/>
            <a:ext cx="155700" cy="572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2461550" y="1930250"/>
            <a:ext cx="1510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accessibles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2461550" y="2636300"/>
            <a:ext cx="137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alternatives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2293700" y="3872250"/>
            <a:ext cx="15945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completables</a:t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3972225" y="2613650"/>
            <a:ext cx="155700" cy="503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3972225" y="3308425"/>
            <a:ext cx="155700" cy="1559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 b="37422" l="59989" r="7994" t="16581"/>
          <a:stretch/>
        </p:blipFill>
        <p:spPr>
          <a:xfrm>
            <a:off x="235500" y="1733374"/>
            <a:ext cx="1945626" cy="20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075" y="2212350"/>
            <a:ext cx="4907026" cy="26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Example xAPI-SG tracking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2355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Countrix</a:t>
            </a:r>
            <a:r>
              <a:rPr lang="es">
                <a:solidFill>
                  <a:srgbClr val="000000"/>
                </a:solidFill>
              </a:rPr>
              <a:t> Q&amp;A geography game to test tracking of xAPI-SG statements.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rgbClr val="000000"/>
                </a:solidFill>
              </a:rPr>
              <a:t>Example xAPI-SG trace of selecting a response in a question.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3550250" y="3347250"/>
            <a:ext cx="7359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27"/>
          <p:cNvGrpSpPr/>
          <p:nvPr/>
        </p:nvGrpSpPr>
        <p:grpSpPr>
          <a:xfrm>
            <a:off x="235500" y="2047525"/>
            <a:ext cx="3277844" cy="2601800"/>
            <a:chOff x="235500" y="1666525"/>
            <a:chExt cx="3277844" cy="2601800"/>
          </a:xfrm>
        </p:grpSpPr>
        <p:pic>
          <p:nvPicPr>
            <p:cNvPr id="204" name="Google Shape;20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500" y="1666525"/>
              <a:ext cx="3277844" cy="260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7"/>
            <p:cNvSpPr/>
            <p:nvPr/>
          </p:nvSpPr>
          <p:spPr>
            <a:xfrm>
              <a:off x="327725" y="3285125"/>
              <a:ext cx="3081300" cy="22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650" y="1792183"/>
            <a:ext cx="5441350" cy="27093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Example xAPI-SG tracking</a:t>
            </a: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2355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Conectado </a:t>
            </a:r>
            <a:r>
              <a:rPr lang="es">
                <a:solidFill>
                  <a:srgbClr val="000000"/>
                </a:solidFill>
              </a:rPr>
              <a:t>game to raise awareness about bullying and cyberbullying.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chemeClr val="dk1"/>
                </a:solidFill>
              </a:rPr>
              <a:t>Example xAPI-SG trace of interacting with a game object.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3132550" y="2927000"/>
            <a:ext cx="6960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50" y="1942299"/>
            <a:ext cx="2961426" cy="21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550" y="2097375"/>
            <a:ext cx="6019450" cy="23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Example xAPI-SG tracking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2355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DownTown </a:t>
            </a:r>
            <a:r>
              <a:rPr lang="es">
                <a:solidFill>
                  <a:srgbClr val="000000"/>
                </a:solidFill>
              </a:rPr>
              <a:t>game to train students with intellectual disabilities how to move around the Madrid Subway.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chemeClr val="dk1"/>
                </a:solidFill>
              </a:rPr>
              <a:t>Example xAPI-SG trace of progressing in a quest.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00" y="2343150"/>
            <a:ext cx="2888624" cy="1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/>
          <p:nvPr/>
        </p:nvSpPr>
        <p:spPr>
          <a:xfrm>
            <a:off x="2502900" y="2894338"/>
            <a:ext cx="7359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225" y="1918325"/>
            <a:ext cx="5636774" cy="22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Example xAPI-SG tracking</a:t>
            </a:r>
            <a:endParaRPr/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2355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First Aid Game </a:t>
            </a:r>
            <a:r>
              <a:rPr lang="es">
                <a:solidFill>
                  <a:srgbClr val="000000"/>
                </a:solidFill>
              </a:rPr>
              <a:t>to teach first aid </a:t>
            </a:r>
            <a:r>
              <a:rPr lang="es">
                <a:solidFill>
                  <a:srgbClr val="000000"/>
                </a:solidFill>
              </a:rPr>
              <a:t>maneuvers</a:t>
            </a:r>
            <a:r>
              <a:rPr lang="es">
                <a:solidFill>
                  <a:srgbClr val="000000"/>
                </a:solidFill>
              </a:rPr>
              <a:t>.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chemeClr val="dk1"/>
                </a:solidFill>
              </a:rPr>
              <a:t>Example xAPI-SG trace of selecting a response in a question.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4">
            <a:alphaModFix/>
          </a:blip>
          <a:srcRect b="0" l="12854" r="12013" t="0"/>
          <a:stretch/>
        </p:blipFill>
        <p:spPr>
          <a:xfrm>
            <a:off x="126925" y="1971825"/>
            <a:ext cx="2955754" cy="22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>
            <a:off x="3006475" y="2966250"/>
            <a:ext cx="7359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Unity Tracker: Proof of Concept </a:t>
            </a:r>
            <a:endParaRPr/>
          </a:p>
        </p:txBody>
      </p:sp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311700" y="1152475"/>
            <a:ext cx="59403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git clone --recursive https://github.com/e-ucm/QuizDemo</a:t>
            </a:r>
            <a:endParaRPr/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00" y="1662544"/>
            <a:ext cx="8742251" cy="677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Experience API (xAPI)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35500" y="923875"/>
            <a:ext cx="6854400" cy="3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Experience API (xAPI) </a:t>
            </a:r>
            <a:r>
              <a:rPr lang="es">
                <a:solidFill>
                  <a:srgbClr val="000000"/>
                </a:solidFill>
              </a:rPr>
              <a:t>is a specification to collect data about the 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rgbClr val="000000"/>
                </a:solidFill>
              </a:rPr>
              <a:t>actions of a person in a learning environment. This standard was 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rgbClr val="000000"/>
                </a:solidFill>
              </a:rPr>
              <a:t>created by a community lead by </a:t>
            </a:r>
            <a:r>
              <a:rPr b="1" lang="es">
                <a:solidFill>
                  <a:srgbClr val="000000"/>
                </a:solidFill>
              </a:rPr>
              <a:t>ADL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Any learning action or activity can be traced using xAPI. </a:t>
            </a:r>
            <a:br>
              <a:rPr lang="es">
                <a:solidFill>
                  <a:srgbClr val="000000"/>
                </a:solidFill>
              </a:rPr>
            </a:br>
            <a:r>
              <a:rPr lang="es">
                <a:solidFill>
                  <a:srgbClr val="000000"/>
                </a:solidFill>
              </a:rPr>
              <a:t>Traces reported in xAPI are called </a:t>
            </a:r>
            <a:r>
              <a:rPr i="1" lang="es">
                <a:solidFill>
                  <a:srgbClr val="000000"/>
                </a:solidFill>
              </a:rPr>
              <a:t>statements </a:t>
            </a:r>
            <a:r>
              <a:rPr lang="es">
                <a:solidFill>
                  <a:srgbClr val="000000"/>
                </a:solidFill>
              </a:rPr>
              <a:t>and they include: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an </a:t>
            </a:r>
            <a:r>
              <a:rPr b="1" i="1" lang="es">
                <a:solidFill>
                  <a:srgbClr val="FF0000"/>
                </a:solidFill>
              </a:rPr>
              <a:t>actor</a:t>
            </a:r>
            <a:r>
              <a:rPr lang="es">
                <a:solidFill>
                  <a:srgbClr val="000000"/>
                </a:solidFill>
              </a:rPr>
              <a:t>: who performed the action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a </a:t>
            </a:r>
            <a:r>
              <a:rPr b="1" i="1" lang="es">
                <a:solidFill>
                  <a:srgbClr val="0000FF"/>
                </a:solidFill>
              </a:rPr>
              <a:t>verb</a:t>
            </a:r>
            <a:r>
              <a:rPr lang="es">
                <a:solidFill>
                  <a:srgbClr val="000000"/>
                </a:solidFill>
              </a:rPr>
              <a:t>: the action performed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an </a:t>
            </a:r>
            <a:r>
              <a:rPr b="1" i="1" lang="es">
                <a:solidFill>
                  <a:srgbClr val="38761D"/>
                </a:solidFill>
              </a:rPr>
              <a:t>object</a:t>
            </a:r>
            <a:r>
              <a:rPr lang="es">
                <a:solidFill>
                  <a:srgbClr val="000000"/>
                </a:solidFill>
              </a:rPr>
              <a:t>: the target of the action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xAPI statements may also include additional fields such as the timestamp of the action or its </a:t>
            </a:r>
            <a:r>
              <a:rPr lang="es">
                <a:solidFill>
                  <a:srgbClr val="BF9000"/>
                </a:solidFill>
              </a:rPr>
              <a:t>results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Advanced Distributed Learning Initiative Logo"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700" y="1781200"/>
            <a:ext cx="1485901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dl xapi"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950" y="1130825"/>
            <a:ext cx="1867575" cy="41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Unity Tracker: Proof of Concept </a:t>
            </a:r>
            <a:endParaRPr/>
          </a:p>
        </p:txBody>
      </p:sp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311700" y="1153725"/>
            <a:ext cx="6517200" cy="3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Raw Copy</a:t>
            </a:r>
            <a:r>
              <a:rPr lang="es"/>
              <a:t>: Create a file in the client with all the traces in csv format.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Flush Interval</a:t>
            </a:r>
            <a:r>
              <a:rPr lang="es"/>
              <a:t>: T</a:t>
            </a:r>
            <a:r>
              <a:rPr lang="es"/>
              <a:t>ime (in seconds) between two shipments of traces.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Storage Type</a:t>
            </a:r>
            <a:r>
              <a:rPr lang="es"/>
              <a:t>: “local” to only save data into the client or “net” to send data to the server.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Trace Format</a:t>
            </a:r>
            <a:r>
              <a:rPr lang="es"/>
              <a:t>: How format send the traces (“json”, “xapi” or “csv”).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Tracking Code</a:t>
            </a:r>
            <a:r>
              <a:rPr lang="es"/>
              <a:t>: C</a:t>
            </a:r>
            <a:r>
              <a:rPr lang="es"/>
              <a:t>ode to match the client to the server and send data to a specific activity.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Debug</a:t>
            </a:r>
            <a:r>
              <a:rPr lang="es"/>
              <a:t>: Show debug info.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Username and password </a:t>
            </a:r>
            <a:r>
              <a:rPr lang="es"/>
              <a:t>(optional): anonymous if empty.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 b="51886" l="77776" r="0" t="0"/>
          <a:stretch/>
        </p:blipFill>
        <p:spPr>
          <a:xfrm>
            <a:off x="6959575" y="1668750"/>
            <a:ext cx="1942850" cy="32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7229300" y="1238700"/>
            <a:ext cx="14034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s"/>
              <a:t>Tracker.cs</a:t>
            </a:r>
            <a:endParaRPr b="1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Using Unity Tracker: Proof of Concept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tracker.cs script is a custom mode to configure TrackerAsset.cs.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The users of tracker can configure their own script to </a:t>
            </a:r>
            <a:r>
              <a:rPr lang="es"/>
              <a:t>initialize</a:t>
            </a:r>
            <a:r>
              <a:rPr lang="es"/>
              <a:t> the tracker and to flush the data traces.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→ The “xApi Console” show the sent data.</a:t>
            </a:r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70043" l="0" r="0" t="0"/>
          <a:stretch/>
        </p:blipFill>
        <p:spPr>
          <a:xfrm>
            <a:off x="171450" y="3195316"/>
            <a:ext cx="8801098" cy="14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Unity Tracker: Proof of Concept </a:t>
            </a:r>
            <a:endParaRPr/>
          </a:p>
        </p:txBody>
      </p:sp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311700" y="1153725"/>
            <a:ext cx="65172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Sending data (examples):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20004" l="0" r="0" t="4648"/>
          <a:stretch/>
        </p:blipFill>
        <p:spPr>
          <a:xfrm>
            <a:off x="440850" y="1652625"/>
            <a:ext cx="3184000" cy="6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5115525" y="3180075"/>
            <a:ext cx="2603700" cy="73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50" y="2714175"/>
            <a:ext cx="3994724" cy="7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5115525" y="1060175"/>
            <a:ext cx="2603700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50" y="4463275"/>
            <a:ext cx="4290950" cy="3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869" y="3762738"/>
            <a:ext cx="3143969" cy="3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/>
          <p:nvPr/>
        </p:nvSpPr>
        <p:spPr>
          <a:xfrm>
            <a:off x="5115525" y="4011650"/>
            <a:ext cx="2603700" cy="94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5115525" y="2120150"/>
            <a:ext cx="2603700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5274000" y="1017713"/>
            <a:ext cx="3558300" cy="3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verb</a:t>
            </a:r>
            <a:r>
              <a:rPr lang="es"/>
              <a:t>: selected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object.definition</a:t>
            </a:r>
            <a:r>
              <a:rPr lang="es"/>
              <a:t>: alternative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38761D"/>
                </a:solidFill>
              </a:rPr>
              <a:t>object.id</a:t>
            </a:r>
            <a:r>
              <a:rPr lang="es">
                <a:solidFill>
                  <a:schemeClr val="dk1"/>
                </a:solidFill>
              </a:rPr>
              <a:t>: “Selected sex”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F9000"/>
                </a:solidFill>
              </a:rPr>
              <a:t>result.response</a:t>
            </a:r>
            <a:r>
              <a:rPr lang="es"/>
              <a:t>: sex.text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FF"/>
                </a:solidFill>
              </a:rPr>
              <a:t>verb</a:t>
            </a:r>
            <a:r>
              <a:rPr lang="es">
                <a:solidFill>
                  <a:schemeClr val="dk1"/>
                </a:solidFill>
              </a:rPr>
              <a:t>: selected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object.definition</a:t>
            </a:r>
            <a:r>
              <a:rPr lang="es">
                <a:solidFill>
                  <a:schemeClr val="dk1"/>
                </a:solidFill>
              </a:rPr>
              <a:t>: alternative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38761D"/>
                </a:solidFill>
              </a:rPr>
              <a:t>object.id</a:t>
            </a:r>
            <a:r>
              <a:rPr lang="es">
                <a:solidFill>
                  <a:schemeClr val="dk1"/>
                </a:solidFill>
              </a:rPr>
              <a:t>: “Start game”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F9000"/>
                </a:solidFill>
              </a:rPr>
              <a:t>result.response</a:t>
            </a:r>
            <a:r>
              <a:rPr lang="es">
                <a:solidFill>
                  <a:schemeClr val="dk1"/>
                </a:solidFill>
              </a:rPr>
              <a:t>: “Start”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verb</a:t>
            </a:r>
            <a:r>
              <a:rPr lang="es">
                <a:solidFill>
                  <a:schemeClr val="dk1"/>
                </a:solidFill>
              </a:rPr>
              <a:t>: accessed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object.definition</a:t>
            </a:r>
            <a:r>
              <a:rPr lang="es">
                <a:solidFill>
                  <a:schemeClr val="dk1"/>
                </a:solidFill>
              </a:rPr>
              <a:t>: accessible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object.id</a:t>
            </a:r>
            <a:r>
              <a:rPr lang="es">
                <a:solidFill>
                  <a:schemeClr val="dk1"/>
                </a:solidFill>
              </a:rPr>
              <a:t>: nextScene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verb</a:t>
            </a:r>
            <a:r>
              <a:rPr lang="es">
                <a:solidFill>
                  <a:schemeClr val="dk1"/>
                </a:solidFill>
              </a:rPr>
              <a:t>: selected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object.definition</a:t>
            </a:r>
            <a:r>
              <a:rPr lang="es">
                <a:solidFill>
                  <a:schemeClr val="dk1"/>
                </a:solidFill>
              </a:rPr>
              <a:t>: alternative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761D"/>
                </a:solidFill>
              </a:rPr>
              <a:t>object.id</a:t>
            </a:r>
            <a:r>
              <a:rPr lang="es">
                <a:solidFill>
                  <a:schemeClr val="dk1"/>
                </a:solidFill>
              </a:rPr>
              <a:t>: questionId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BF9000"/>
                </a:solidFill>
              </a:rPr>
              <a:t>result.response</a:t>
            </a:r>
            <a:r>
              <a:rPr lang="es">
                <a:solidFill>
                  <a:schemeClr val="dk1"/>
                </a:solidFill>
              </a:rPr>
              <a:t>: optionId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70" name="Google Shape;270;p34"/>
          <p:cNvCxnSpPr/>
          <p:nvPr/>
        </p:nvCxnSpPr>
        <p:spPr>
          <a:xfrm flipH="1" rot="10800000">
            <a:off x="4427775" y="1567025"/>
            <a:ext cx="834300" cy="126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4"/>
          <p:cNvCxnSpPr/>
          <p:nvPr/>
        </p:nvCxnSpPr>
        <p:spPr>
          <a:xfrm flipH="1" rot="10800000">
            <a:off x="4303050" y="2697325"/>
            <a:ext cx="966300" cy="28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34"/>
          <p:cNvCxnSpPr>
            <a:stCxn id="266" idx="3"/>
          </p:cNvCxnSpPr>
          <p:nvPr/>
        </p:nvCxnSpPr>
        <p:spPr>
          <a:xfrm flipH="1" rot="10800000">
            <a:off x="3604837" y="3663738"/>
            <a:ext cx="1688100" cy="29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34"/>
          <p:cNvCxnSpPr>
            <a:stCxn id="265" idx="3"/>
          </p:cNvCxnSpPr>
          <p:nvPr/>
        </p:nvCxnSpPr>
        <p:spPr>
          <a:xfrm flipH="1" rot="10800000">
            <a:off x="4731800" y="4575238"/>
            <a:ext cx="537900" cy="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4"/>
          <p:cNvCxnSpPr/>
          <p:nvPr/>
        </p:nvCxnSpPr>
        <p:spPr>
          <a:xfrm>
            <a:off x="4108175" y="3180525"/>
            <a:ext cx="1176900" cy="3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Unity Tracker: Proof of Concept </a:t>
            </a:r>
            <a:endParaRPr/>
          </a:p>
        </p:txBody>
      </p:sp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311700" y="1153725"/>
            <a:ext cx="6711900" cy="17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the QuizDemo case the</a:t>
            </a:r>
            <a:r>
              <a:rPr lang="es"/>
              <a:t> log and raw data is saved into: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%userprofile%\AppData\LocalLow\DefaultCompany\QuizDemo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150" y="2264825"/>
            <a:ext cx="4727600" cy="22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</a:rPr>
              <a:t>xAPI-SG Profile</a:t>
            </a:r>
            <a:r>
              <a:rPr lang="es" sz="1200">
                <a:solidFill>
                  <a:schemeClr val="dk1"/>
                </a:solidFill>
              </a:rPr>
              <a:t>: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Ángel Serrano-Laguna, Iván Martínez-Ortiz, Jason Haag, Damon Regan, Andy Johnson, Baltasar Fernández-Manjón (2017):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b="1" i="1" lang="es" sz="1200" u="sng">
                <a:solidFill>
                  <a:schemeClr val="hlink"/>
                </a:solidFill>
                <a:hlinkClick r:id="rId4"/>
              </a:rPr>
              <a:t>Applying standards to systematize learning analytics in serious games</a:t>
            </a:r>
            <a:r>
              <a:rPr lang="es" sz="1200">
                <a:solidFill>
                  <a:schemeClr val="dk1"/>
                </a:solidFill>
              </a:rPr>
              <a:t>. Computer Standards &amp; Interfaces 50 (2017) 116–123, </a:t>
            </a:r>
            <a:r>
              <a:rPr lang="es" sz="1200" u="sng">
                <a:solidFill>
                  <a:schemeClr val="hlink"/>
                </a:solidFill>
                <a:hlinkClick r:id="rId5"/>
              </a:rPr>
              <a:t>http://dx.doi.org/10.1016/j.csi.2016.09.014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xAPI-SG profile: </a:t>
            </a:r>
            <a:r>
              <a:rPr lang="es" sz="1200" u="sng">
                <a:solidFill>
                  <a:schemeClr val="hlink"/>
                </a:solidFill>
                <a:hlinkClick r:id="rId6"/>
              </a:rPr>
              <a:t>https://xapi.e-ucm.es/vocab/seriousgames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GitHub page: </a:t>
            </a:r>
            <a:r>
              <a:rPr lang="es" sz="1200" u="sng">
                <a:solidFill>
                  <a:schemeClr val="hlink"/>
                </a:solidFill>
                <a:hlinkClick r:id="rId7"/>
              </a:rPr>
              <a:t>https://github.com/e-ucm/rage-analytics/wiki/xAPI-SG-Profile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ADL Profile page: </a:t>
            </a:r>
            <a:r>
              <a:rPr lang="es" sz="1200" u="sng">
                <a:solidFill>
                  <a:schemeClr val="accent5"/>
                </a:solidFill>
                <a:hlinkClick r:id="rId8"/>
              </a:rPr>
              <a:t>https://adlnet.gov/news/a-serious-games-profile-for-xapi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</a:rPr>
              <a:t>Game Learning Analytics: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Manuel Freire, Ángel Serrano-Laguna, Borja Manero, Iván Martínez-Ortiz, Pablo Moreno-Ger, Baltasar Fernández-Manjón (2016):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hlinkClick r:id="rId9"/>
              </a:rPr>
              <a:t> </a:t>
            </a:r>
            <a:r>
              <a:rPr b="1" i="1" lang="es" sz="1200" u="sng">
                <a:solidFill>
                  <a:schemeClr val="hlink"/>
                </a:solidFill>
                <a:hlinkClick r:id="rId10"/>
              </a:rPr>
              <a:t>Game Learning Analytics: Learning Analytics for Serious Games</a:t>
            </a:r>
            <a:r>
              <a:rPr lang="es" sz="1200">
                <a:solidFill>
                  <a:schemeClr val="dk1"/>
                </a:solidFill>
              </a:rPr>
              <a:t>. In Learning, Design, and Technology (pp. 1–29). Cham: Springer International Publishing. </a:t>
            </a:r>
            <a:r>
              <a:rPr lang="es" sz="1200" u="sng">
                <a:solidFill>
                  <a:schemeClr val="hlink"/>
                </a:solidFill>
                <a:hlinkClick r:id="rId11"/>
              </a:rPr>
              <a:t>http://doi.org/10.1007/978-3-319-17727-4_21-1</a:t>
            </a:r>
            <a:r>
              <a:rPr lang="es" sz="1200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</a:rPr>
              <a:t>uAdventure: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 u="sng">
                <a:solidFill>
                  <a:schemeClr val="hlink"/>
                </a:solidFill>
                <a:hlinkClick r:id="rId12"/>
              </a:rPr>
              <a:t>https://github.com/e-ucm/uAdventure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25" y="111250"/>
            <a:ext cx="3582951" cy="12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75" y="2838856"/>
            <a:ext cx="3441276" cy="76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675" y="514500"/>
            <a:ext cx="2362950" cy="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828" y="2189137"/>
            <a:ext cx="3441278" cy="100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402" y="3780750"/>
            <a:ext cx="2443774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inisterio de ciencia innovacion" id="297" name="Google Shape;29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482" y="3825373"/>
            <a:ext cx="4100143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emadrid" id="298" name="Google Shape;298;p37"/>
          <p:cNvPicPr preferRelativeResize="0"/>
          <p:nvPr/>
        </p:nvPicPr>
        <p:blipFill rotWithShape="1">
          <a:blip r:embed="rId9">
            <a:alphaModFix/>
          </a:blip>
          <a:srcRect b="17468" l="0" r="0" t="19988"/>
          <a:stretch/>
        </p:blipFill>
        <p:spPr>
          <a:xfrm>
            <a:off x="455675" y="1294000"/>
            <a:ext cx="4003300" cy="1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900" y="644326"/>
            <a:ext cx="4564251" cy="444088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Experience API (xAPI)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923875"/>
            <a:ext cx="4190400" cy="3858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Sample xAPI trace: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solidFill>
                <a:srgbClr val="E69138"/>
              </a:solidFill>
            </a:endParaRPr>
          </a:p>
        </p:txBody>
      </p:sp>
      <p:cxnSp>
        <p:nvCxnSpPr>
          <p:cNvPr id="78" name="Google Shape;78;p15"/>
          <p:cNvCxnSpPr>
            <a:stCxn id="79" idx="1"/>
          </p:cNvCxnSpPr>
          <p:nvPr/>
        </p:nvCxnSpPr>
        <p:spPr>
          <a:xfrm flipH="1" rot="10800000">
            <a:off x="290600" y="1192675"/>
            <a:ext cx="4308600" cy="1524000"/>
          </a:xfrm>
          <a:prstGeom prst="curvedConnector3">
            <a:avLst>
              <a:gd fmla="val 3749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5"/>
          <p:cNvCxnSpPr>
            <a:stCxn id="79" idx="0"/>
          </p:cNvCxnSpPr>
          <p:nvPr/>
        </p:nvCxnSpPr>
        <p:spPr>
          <a:xfrm rot="-5400000">
            <a:off x="2880950" y="550225"/>
            <a:ext cx="444300" cy="2945400"/>
          </a:xfrm>
          <a:prstGeom prst="curvedConnector2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5"/>
          <p:cNvCxnSpPr>
            <a:stCxn id="79" idx="3"/>
          </p:cNvCxnSpPr>
          <p:nvPr/>
        </p:nvCxnSpPr>
        <p:spPr>
          <a:xfrm flipH="1" rot="10800000">
            <a:off x="2970200" y="2642575"/>
            <a:ext cx="1621200" cy="74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5"/>
          <p:cNvCxnSpPr>
            <a:stCxn id="79" idx="2"/>
          </p:cNvCxnSpPr>
          <p:nvPr/>
        </p:nvCxnSpPr>
        <p:spPr>
          <a:xfrm flipH="1" rot="-5400000">
            <a:off x="2440400" y="2378275"/>
            <a:ext cx="1309800" cy="2929800"/>
          </a:xfrm>
          <a:prstGeom prst="curvedConnector2">
            <a:avLst/>
          </a:pr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" name="Google Shape;83;p15"/>
          <p:cNvSpPr txBox="1"/>
          <p:nvPr/>
        </p:nvSpPr>
        <p:spPr>
          <a:xfrm>
            <a:off x="290600" y="4383725"/>
            <a:ext cx="2739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 trace creator: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https://adlnet.github.io/xapi-lab/</a:t>
            </a:r>
            <a:r>
              <a:rPr lang="es"/>
              <a:t> 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90600" y="2245075"/>
            <a:ext cx="2679600" cy="94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0000"/>
                </a:solidFill>
              </a:rPr>
              <a:t>actor</a:t>
            </a:r>
            <a:r>
              <a:rPr lang="es" sz="1200"/>
              <a:t>	   </a:t>
            </a:r>
            <a:br>
              <a:rPr lang="es" sz="1200"/>
            </a:br>
            <a:r>
              <a:rPr lang="es" sz="1200">
                <a:solidFill>
                  <a:srgbClr val="0000FF"/>
                </a:solidFill>
              </a:rPr>
              <a:t>verb: </a:t>
            </a:r>
            <a:r>
              <a:rPr lang="es" sz="1200">
                <a:solidFill>
                  <a:srgbClr val="0000FF"/>
                </a:solidFill>
              </a:rPr>
              <a:t>answered</a:t>
            </a:r>
            <a:r>
              <a:rPr lang="es" sz="1200">
                <a:solidFill>
                  <a:srgbClr val="0000FF"/>
                </a:solidFill>
              </a:rPr>
              <a:t>     </a:t>
            </a:r>
            <a:br>
              <a:rPr lang="es" sz="1200">
                <a:solidFill>
                  <a:srgbClr val="0000FF"/>
                </a:solidFill>
              </a:rPr>
            </a:br>
            <a:r>
              <a:rPr lang="es" sz="1200">
                <a:solidFill>
                  <a:srgbClr val="38761D"/>
                </a:solidFill>
              </a:rPr>
              <a:t>object: </a:t>
            </a:r>
            <a:r>
              <a:rPr lang="es" sz="1200">
                <a:solidFill>
                  <a:srgbClr val="38761D"/>
                </a:solidFill>
              </a:rPr>
              <a:t>activityone</a:t>
            </a:r>
            <a:endParaRPr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BF9000"/>
                </a:solidFill>
              </a:rPr>
              <a:t>result: score=10 and success=true</a:t>
            </a:r>
            <a:r>
              <a:rPr lang="es" sz="1200">
                <a:solidFill>
                  <a:srgbClr val="BF9000"/>
                </a:solidFill>
              </a:rPr>
              <a:t>              </a:t>
            </a:r>
            <a:endParaRPr sz="1200"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Serious Games and Learning Analytics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35500" y="923875"/>
            <a:ext cx="595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Serious Games</a:t>
            </a:r>
            <a:r>
              <a:rPr lang="es">
                <a:solidFill>
                  <a:srgbClr val="000000"/>
                </a:solidFill>
              </a:rPr>
              <a:t> are games with purposes beyond entertainment (teaching, </a:t>
            </a:r>
            <a:r>
              <a:rPr lang="es">
                <a:solidFill>
                  <a:srgbClr val="000000"/>
                </a:solidFill>
              </a:rPr>
              <a:t>changing</a:t>
            </a:r>
            <a:r>
              <a:rPr lang="es">
                <a:solidFill>
                  <a:srgbClr val="000000"/>
                </a:solidFill>
              </a:rPr>
              <a:t> attitudes or behaviours, raising awareness of an issue).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Learning Analytics</a:t>
            </a:r>
            <a:r>
              <a:rPr lang="es">
                <a:solidFill>
                  <a:srgbClr val="000000"/>
                </a:solidFill>
              </a:rPr>
              <a:t> is the field that aims to track, collect, analyze and report data about learners and their contexts, with the goal to improve the learning process.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Learning Analytics can also be applied to Serious Games, collecting data from in-game interactions and reporting useful information about players. This discipline is called </a:t>
            </a:r>
            <a:r>
              <a:rPr b="1" lang="es">
                <a:solidFill>
                  <a:srgbClr val="000000"/>
                </a:solidFill>
              </a:rPr>
              <a:t>Game Learning Analytics (GLA)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250" y="861736"/>
            <a:ext cx="994100" cy="11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150" y="785536"/>
            <a:ext cx="994100" cy="11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337" y="3947050"/>
            <a:ext cx="2393088" cy="10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8625" y="1378800"/>
            <a:ext cx="994100" cy="106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6500" y="1303426"/>
            <a:ext cx="1053622" cy="11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7139375" y="2790350"/>
            <a:ext cx="1103004" cy="76993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GLA</a:t>
            </a:r>
            <a:endParaRPr/>
          </a:p>
        </p:txBody>
      </p:sp>
      <p:cxnSp>
        <p:nvCxnSpPr>
          <p:cNvPr id="96" name="Google Shape;96;p16"/>
          <p:cNvCxnSpPr>
            <a:stCxn id="95" idx="1"/>
            <a:endCxn id="92" idx="0"/>
          </p:cNvCxnSpPr>
          <p:nvPr/>
        </p:nvCxnSpPr>
        <p:spPr>
          <a:xfrm>
            <a:off x="7690877" y="3559462"/>
            <a:ext cx="0" cy="3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6"/>
          <p:cNvCxnSpPr>
            <a:stCxn id="94" idx="2"/>
          </p:cNvCxnSpPr>
          <p:nvPr/>
        </p:nvCxnSpPr>
        <p:spPr>
          <a:xfrm>
            <a:off x="6873311" y="2403576"/>
            <a:ext cx="516300" cy="4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>
            <a:stCxn id="93" idx="2"/>
            <a:endCxn id="95" idx="3"/>
          </p:cNvCxnSpPr>
          <p:nvPr/>
        </p:nvCxnSpPr>
        <p:spPr>
          <a:xfrm flipH="1">
            <a:off x="7690875" y="2444998"/>
            <a:ext cx="364800" cy="3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Game Learning Analytics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 rot="5400000">
            <a:off x="1558075" y="2861225"/>
            <a:ext cx="311400" cy="2048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11075" y="4159625"/>
            <a:ext cx="2503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data is to be collected from the game and how it relates to learning goals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5400000">
            <a:off x="4213700" y="2861225"/>
            <a:ext cx="311400" cy="2048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2966675" y="4159625"/>
            <a:ext cx="31293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Which specific statements (e.g. in xAPI format) are to be tracked from the game containing that information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rot="5400000">
            <a:off x="7261700" y="2861225"/>
            <a:ext cx="311400" cy="2048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6090900" y="4159625"/>
            <a:ext cx="3053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the statements collected are to be analyzed and what information is to be reported and/or visualized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Experience API for Serious Games: xAPI-SG Profile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235500" y="923875"/>
            <a:ext cx="6722400" cy="4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xAPI allows the implementation of </a:t>
            </a:r>
            <a:r>
              <a:rPr b="1" i="1" lang="es">
                <a:solidFill>
                  <a:srgbClr val="000000"/>
                </a:solidFill>
              </a:rPr>
              <a:t>profiles </a:t>
            </a:r>
            <a:r>
              <a:rPr lang="es">
                <a:solidFill>
                  <a:srgbClr val="000000"/>
                </a:solidFill>
              </a:rPr>
              <a:t>for particular contexts: a xAPI profile defines a vocabulary, extensions, statements templates and patterns for that specific domain.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The e-UCM </a:t>
            </a:r>
            <a:r>
              <a:rPr lang="es">
                <a:solidFill>
                  <a:srgbClr val="000000"/>
                </a:solidFill>
              </a:rPr>
              <a:t>Research</a:t>
            </a:r>
            <a:r>
              <a:rPr lang="es">
                <a:solidFill>
                  <a:srgbClr val="000000"/>
                </a:solidFill>
              </a:rPr>
              <a:t> Group in collaboration with ADL created the </a:t>
            </a:r>
            <a:r>
              <a:rPr b="1" lang="es">
                <a:solidFill>
                  <a:srgbClr val="000000"/>
                </a:solidFill>
              </a:rPr>
              <a:t>Experience API for Serious Games Profile (xAPI-SG)</a:t>
            </a:r>
            <a:r>
              <a:rPr lang="es">
                <a:solidFill>
                  <a:srgbClr val="000000"/>
                </a:solidFill>
              </a:rPr>
              <a:t>, a xAPI profile for the specific domain of Serious Games.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The xAPI-SG Profile defines a set of verbs, activity types and extensions, that are commonly needed in the context of serious games.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Resultado de imagen de e-ucm"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400" y="1314225"/>
            <a:ext cx="1485899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vanced Distributed Learning Initiative Logo"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400" y="2000025"/>
            <a:ext cx="1485901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dl xapi"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1600" y="3143025"/>
            <a:ext cx="1777250" cy="3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5675025" y="4419700"/>
            <a:ext cx="3417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6"/>
              </a:rPr>
              <a:t>https://adlnet.gov/news/a-serious-games-profile-for-xapi</a:t>
            </a:r>
            <a:endParaRPr/>
          </a:p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7"/>
              </a:rPr>
              <a:t>https://xapi.e-ucm.es/vocab/seriousgames</a:t>
            </a:r>
            <a:endParaRPr sz="1000" u="sng">
              <a:solidFill>
                <a:schemeClr val="hlink"/>
              </a:solidFill>
              <a:hlinkClick r:id="rId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 Profile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847675"/>
            <a:ext cx="8520600" cy="4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</a:t>
            </a:r>
            <a:r>
              <a:rPr b="1" lang="es">
                <a:solidFill>
                  <a:schemeClr val="dk1"/>
                </a:solidFill>
              </a:rPr>
              <a:t>xAPI-SG Profile</a:t>
            </a:r>
            <a:r>
              <a:rPr lang="es">
                <a:solidFill>
                  <a:schemeClr val="dk1"/>
                </a:solidFill>
              </a:rPr>
              <a:t> is the result of the implementation of an interactions model for Serious Games in xAPI.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types of interactions that can be performed in a Serious Game, and are included in the profile, can be grouped based on the type of interactions and game objects that the interaction is performed over.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following slides present some of these common interactions and game objects related with them, with example xAPI-SG statements.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completables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accessibles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alternatives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GameObjects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325" y="2238575"/>
            <a:ext cx="4958676" cy="27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xAPI-SG: Completables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39750" y="789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 </a:t>
            </a:r>
            <a:r>
              <a:rPr b="1" lang="es">
                <a:solidFill>
                  <a:schemeClr val="dk1"/>
                </a:solidFill>
              </a:rPr>
              <a:t>completable</a:t>
            </a:r>
            <a:r>
              <a:rPr lang="es">
                <a:solidFill>
                  <a:schemeClr val="dk1"/>
                </a:solidFill>
              </a:rPr>
              <a:t> is something a player can start, progress and complete in a game, maybe several times. 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Verbs: </a:t>
            </a:r>
            <a:r>
              <a:rPr i="1" lang="es" sz="1600">
                <a:solidFill>
                  <a:srgbClr val="000000"/>
                </a:solidFill>
              </a:rPr>
              <a:t>initialized, progressed, completed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Types: </a:t>
            </a:r>
            <a:r>
              <a:rPr i="1" lang="es" sz="1600">
                <a:solidFill>
                  <a:srgbClr val="000000"/>
                </a:solidFill>
              </a:rPr>
              <a:t>game, session, level, quest, stage, combat, storynode, race, completable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3775375" y="3357550"/>
            <a:ext cx="5481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83100" y="3255275"/>
            <a:ext cx="3615900" cy="431700"/>
            <a:chOff x="311700" y="3788675"/>
            <a:chExt cx="3615900" cy="431700"/>
          </a:xfrm>
        </p:grpSpPr>
        <p:sp>
          <p:nvSpPr>
            <p:cNvPr id="136" name="Google Shape;136;p20"/>
            <p:cNvSpPr/>
            <p:nvPr/>
          </p:nvSpPr>
          <p:spPr>
            <a:xfrm>
              <a:off x="311700" y="3788675"/>
              <a:ext cx="3615900" cy="431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FF0000"/>
                  </a:solidFill>
                </a:rPr>
                <a:t>John Smith</a:t>
              </a:r>
              <a:r>
                <a:rPr lang="es" sz="1200"/>
                <a:t>	   </a:t>
              </a:r>
              <a:r>
                <a:rPr lang="es" sz="1200">
                  <a:solidFill>
                    <a:srgbClr val="0000FF"/>
                  </a:solidFill>
                </a:rPr>
                <a:t>progressed on     </a:t>
              </a:r>
              <a:r>
                <a:rPr lang="es" sz="1200">
                  <a:solidFill>
                    <a:srgbClr val="38761D"/>
                  </a:solidFill>
                </a:rPr>
                <a:t>Level 1               </a:t>
              </a:r>
              <a:endParaRPr sz="1200">
                <a:solidFill>
                  <a:srgbClr val="38761D"/>
                </a:solidFill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3337075" y="3836675"/>
              <a:ext cx="479700" cy="335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B45F06"/>
                  </a:solidFill>
                </a:rPr>
                <a:t>0.5</a:t>
              </a:r>
              <a:endParaRPr sz="800">
                <a:solidFill>
                  <a:srgbClr val="B45F06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xAPI-SG: Accessibles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355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An </a:t>
            </a:r>
            <a:r>
              <a:rPr b="1" lang="es">
                <a:solidFill>
                  <a:srgbClr val="000000"/>
                </a:solidFill>
              </a:rPr>
              <a:t>accessible</a:t>
            </a:r>
            <a:r>
              <a:rPr lang="es">
                <a:solidFill>
                  <a:srgbClr val="000000"/>
                </a:solidFill>
              </a:rPr>
              <a:t> is is a virtual space inside the game world a player can access or skip once or multiple times.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Verbs:</a:t>
            </a:r>
            <a:r>
              <a:rPr i="1" lang="es" sz="1600">
                <a:solidFill>
                  <a:srgbClr val="000000"/>
                </a:solidFill>
              </a:rPr>
              <a:t> </a:t>
            </a:r>
            <a:r>
              <a:rPr i="1" lang="es" sz="1600">
                <a:solidFill>
                  <a:srgbClr val="000000"/>
                </a:solidFill>
              </a:rPr>
              <a:t>accessed, skipped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Types: </a:t>
            </a:r>
            <a:r>
              <a:rPr i="1" lang="es" sz="1600">
                <a:solidFill>
                  <a:schemeClr val="dk1"/>
                </a:solidFill>
              </a:rPr>
              <a:t>screen, area, zone, cutscene, accessible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3089575" y="3509950"/>
            <a:ext cx="548100" cy="22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83100" y="3407675"/>
            <a:ext cx="2942400" cy="43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0000"/>
                </a:solidFill>
              </a:rPr>
              <a:t>John Smith</a:t>
            </a:r>
            <a:r>
              <a:rPr lang="es" sz="1200"/>
              <a:t>	     </a:t>
            </a:r>
            <a:r>
              <a:rPr lang="es" sz="1200">
                <a:solidFill>
                  <a:srgbClr val="0000FF"/>
                </a:solidFill>
              </a:rPr>
              <a:t>skipped</a:t>
            </a:r>
            <a:r>
              <a:rPr lang="es" sz="1200">
                <a:solidFill>
                  <a:srgbClr val="0000FF"/>
                </a:solidFill>
              </a:rPr>
              <a:t>       </a:t>
            </a:r>
            <a:r>
              <a:rPr lang="es" sz="1200">
                <a:solidFill>
                  <a:srgbClr val="38761D"/>
                </a:solidFill>
              </a:rPr>
              <a:t>Intro video</a:t>
            </a:r>
            <a:r>
              <a:rPr lang="es" sz="1200">
                <a:solidFill>
                  <a:srgbClr val="38761D"/>
                </a:solidFill>
              </a:rPr>
              <a:t>               </a:t>
            </a:r>
            <a:endParaRPr sz="1200">
              <a:solidFill>
                <a:srgbClr val="38761D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675" y="2453175"/>
            <a:ext cx="5450400" cy="23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